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embeddedFontLst>
    <p:embeddedFont>
      <p:font typeface="Nunito"/>
      <p:regular r:id="rId17"/>
      <p:bold r:id="rId18"/>
      <p:italic r:id="rId19"/>
      <p:boldItalic r:id="rId20"/>
    </p:embeddedFont>
    <p:embeddedFont>
      <p:font typeface="Maven Pro"/>
      <p:regular r:id="rId21"/>
      <p:bold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Nunito-boldItalic.fntdata"/><Relationship Id="rId11" Type="http://schemas.openxmlformats.org/officeDocument/2006/relationships/slide" Target="slides/slide6.xml"/><Relationship Id="rId22" Type="http://schemas.openxmlformats.org/officeDocument/2006/relationships/font" Target="fonts/MavenPro-bold.fntdata"/><Relationship Id="rId10" Type="http://schemas.openxmlformats.org/officeDocument/2006/relationships/slide" Target="slides/slide5.xml"/><Relationship Id="rId21" Type="http://schemas.openxmlformats.org/officeDocument/2006/relationships/font" Target="fonts/MavenPro-regular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Nunito-regular.fntdata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Nunito-italic.fntdata"/><Relationship Id="rId6" Type="http://schemas.openxmlformats.org/officeDocument/2006/relationships/slide" Target="slides/slide1.xml"/><Relationship Id="rId18" Type="http://schemas.openxmlformats.org/officeDocument/2006/relationships/font" Target="fonts/Nunito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1176e4764bf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1176e4764bf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1176e4764bf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1176e4764bf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1176e4764b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1176e4764b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1176e4764bf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1176e4764b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1176e4764bf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1176e4764bf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1176e4764bf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1176e4764bf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1176e4764bf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1176e4764bf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1176e4764bf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1176e4764bf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1176e4764bf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1176e4764bf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1176e4764bf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1176e4764bf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fmla="val 8244818" name="adj1"/>
                  <a:gd fmla="val 16246175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fmla="val 8801158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fmla="val 1255410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" name="Google Shape;46;p2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2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68" name="Google Shape;268;p11"/>
          <p:cNvSpPr txBox="1"/>
          <p:nvPr>
            <p:ph hasCustomPrompt="1"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0" name="Google Shape;270;p1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2" name="Google Shape;82;p3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p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9" name="Google Shape;89;p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0" name="Google Shape;90;p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6" name="Google Shape;96;p5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7" name="Google Shape;97;p5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4" name="Google Shape;104;p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" name="Google Shape;109;p7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0" name="Google Shape;110;p7"/>
          <p:cNvSpPr txBox="1"/>
          <p:nvPr>
            <p:ph idx="1" type="body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1" name="Google Shape;111;p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5" name="Google Shape;125;p8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" name="Google Shape;131;p9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2" name="Google Shape;132;p9"/>
          <p:cNvSpPr txBox="1"/>
          <p:nvPr>
            <p:ph idx="1" type="subTitle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3" name="Google Shape;133;p9"/>
          <p:cNvSpPr txBox="1"/>
          <p:nvPr>
            <p:ph idx="2" type="body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" name="Google Shape;139;p10"/>
          <p:cNvSpPr txBox="1"/>
          <p:nvPr>
            <p:ph idx="1" type="body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40" name="Google Shape;140;p1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mentum">
    <p:bg>
      <p:bgPr>
        <a:solidFill>
          <a:schemeClr val="lt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Relationship Id="rId4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Relationship Id="rId4" Type="http://schemas.openxmlformats.org/officeDocument/2006/relationships/image" Target="../media/image2.png"/><Relationship Id="rId5" Type="http://schemas.openxmlformats.org/officeDocument/2006/relationships/image" Target="../media/image2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Relationship Id="rId4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Relationship Id="rId4" Type="http://schemas.openxmlformats.org/officeDocument/2006/relationships/image" Target="../media/image14.png"/><Relationship Id="rId5" Type="http://schemas.openxmlformats.org/officeDocument/2006/relationships/image" Target="../media/image1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20.png"/><Relationship Id="rId5" Type="http://schemas.openxmlformats.org/officeDocument/2006/relationships/image" Target="../media/image1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Relationship Id="rId4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Relationship Id="rId4" Type="http://schemas.openxmlformats.org/officeDocument/2006/relationships/image" Target="../media/image17.png"/><Relationship Id="rId5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3"/>
          <p:cNvSpPr txBox="1"/>
          <p:nvPr>
            <p:ph type="ctrTitle"/>
          </p:nvPr>
        </p:nvSpPr>
        <p:spPr>
          <a:xfrm>
            <a:off x="311700" y="616775"/>
            <a:ext cx="8520600" cy="164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Understanding Vaccine Acceptance</a:t>
            </a:r>
            <a:endParaRPr/>
          </a:p>
        </p:txBody>
      </p:sp>
      <p:sp>
        <p:nvSpPr>
          <p:cNvPr id="278" name="Google Shape;278;p13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Ryan Johnson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22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Modeling Analysis Continued</a:t>
            </a:r>
            <a:endParaRPr/>
          </a:p>
        </p:txBody>
      </p:sp>
      <p:pic>
        <p:nvPicPr>
          <p:cNvPr id="348" name="Google Shape;34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8325"/>
            <a:ext cx="3933825" cy="183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59830" y="2008325"/>
            <a:ext cx="4255570" cy="183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23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Findings</a:t>
            </a:r>
            <a:endParaRPr/>
          </a:p>
        </p:txBody>
      </p:sp>
      <p:sp>
        <p:nvSpPr>
          <p:cNvPr id="355" name="Google Shape;355;p23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Trust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Knowledge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Fear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Physician Engagement</a:t>
            </a:r>
            <a:endParaRPr/>
          </a:p>
        </p:txBody>
      </p:sp>
      <p:pic>
        <p:nvPicPr>
          <p:cNvPr id="356" name="Google Shape;35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7475" y="1146525"/>
            <a:ext cx="1910299" cy="1273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78275" y="2319865"/>
            <a:ext cx="1843624" cy="111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51654" y="3578425"/>
            <a:ext cx="2178624" cy="1452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20"/>
              <a:t>Problem</a:t>
            </a:r>
            <a:endParaRPr sz="2820"/>
          </a:p>
        </p:txBody>
      </p:sp>
      <p:sp>
        <p:nvSpPr>
          <p:cNvPr id="284" name="Google Shape;284;p1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New Vaccines Have Lower Adoption Rates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Higher Vaccine Rates Contain Outbreaks Quicker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Lower Loss of Life and Economic Impact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COVID-19</a:t>
            </a:r>
            <a:endParaRPr/>
          </a:p>
        </p:txBody>
      </p:sp>
      <p:pic>
        <p:nvPicPr>
          <p:cNvPr id="285" name="Google Shape;28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94826" y="2717122"/>
            <a:ext cx="2708350" cy="20348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94819" y="330325"/>
            <a:ext cx="2708350" cy="188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1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20"/>
              <a:t>Stakeholders</a:t>
            </a:r>
            <a:endParaRPr sz="2820"/>
          </a:p>
        </p:txBody>
      </p:sp>
      <p:sp>
        <p:nvSpPr>
          <p:cNvPr id="292" name="Google Shape;292;p15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Governments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Medical Professionals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Business Leaders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In Short Everyone!</a:t>
            </a:r>
            <a:endParaRPr/>
          </a:p>
        </p:txBody>
      </p:sp>
      <p:pic>
        <p:nvPicPr>
          <p:cNvPr id="293" name="Google Shape;29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94525" y="598575"/>
            <a:ext cx="1799175" cy="179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46274" y="2060201"/>
            <a:ext cx="1239224" cy="1380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37150" y="3440275"/>
            <a:ext cx="1600200" cy="160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1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20"/>
              <a:t>Factors</a:t>
            </a:r>
            <a:endParaRPr sz="2820"/>
          </a:p>
        </p:txBody>
      </p:sp>
      <p:sp>
        <p:nvSpPr>
          <p:cNvPr id="301" name="Google Shape;301;p16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Behavior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Hand Washing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Gathering Attendance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Face Mask Use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Opinions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Severity of Virus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Effectiveness of Vaccine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Demographics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Age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Income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Household Makeup</a:t>
            </a:r>
            <a:endParaRPr/>
          </a:p>
        </p:txBody>
      </p:sp>
      <p:pic>
        <p:nvPicPr>
          <p:cNvPr id="302" name="Google Shape;30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05378" y="143950"/>
            <a:ext cx="1626300" cy="1834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96275" y="3372550"/>
            <a:ext cx="2345902" cy="1563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41850" y="1597875"/>
            <a:ext cx="2541817" cy="1430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1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20"/>
              <a:t>Data</a:t>
            </a:r>
            <a:endParaRPr sz="2820"/>
          </a:p>
        </p:txBody>
      </p:sp>
      <p:sp>
        <p:nvSpPr>
          <p:cNvPr id="310" name="Google Shape;310;p17"/>
          <p:cNvSpPr txBox="1"/>
          <p:nvPr/>
        </p:nvSpPr>
        <p:spPr>
          <a:xfrm>
            <a:off x="1240350" y="1868325"/>
            <a:ext cx="6081900" cy="22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Nunito"/>
              <a:buChar char="●"/>
            </a:pPr>
            <a:r>
              <a:rPr lang="en" sz="1100">
                <a:latin typeface="Nunito"/>
                <a:ea typeface="Nunito"/>
                <a:cs typeface="Nunito"/>
                <a:sym typeface="Nunito"/>
              </a:rPr>
              <a:t>National 2009 H1N1 Flu Survey</a:t>
            </a:r>
            <a:endParaRPr sz="1100">
              <a:latin typeface="Nunito"/>
              <a:ea typeface="Nunito"/>
              <a:cs typeface="Nunito"/>
              <a:sym typeface="Nuni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Nunito"/>
              <a:ea typeface="Nunito"/>
              <a:cs typeface="Nunito"/>
              <a:sym typeface="Nunito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Nunito"/>
              <a:buChar char="●"/>
            </a:pPr>
            <a:r>
              <a:rPr lang="en" sz="1100">
                <a:latin typeface="Nunito"/>
                <a:ea typeface="Nunito"/>
                <a:cs typeface="Nunito"/>
                <a:sym typeface="Nunito"/>
              </a:rPr>
              <a:t>26707 Observations</a:t>
            </a:r>
            <a:endParaRPr sz="1100">
              <a:latin typeface="Nunito"/>
              <a:ea typeface="Nunito"/>
              <a:cs typeface="Nunito"/>
              <a:sym typeface="Nuni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Nunito"/>
              <a:ea typeface="Nunito"/>
              <a:cs typeface="Nunito"/>
              <a:sym typeface="Nunito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Nunito"/>
              <a:buChar char="●"/>
            </a:pPr>
            <a:r>
              <a:rPr lang="en" sz="1100">
                <a:latin typeface="Nunito"/>
                <a:ea typeface="Nunito"/>
                <a:cs typeface="Nunito"/>
                <a:sym typeface="Nunito"/>
              </a:rPr>
              <a:t>37 Features</a:t>
            </a:r>
            <a:endParaRPr sz="1100">
              <a:latin typeface="Nunito"/>
              <a:ea typeface="Nunito"/>
              <a:cs typeface="Nunito"/>
              <a:sym typeface="Nuni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Nunito"/>
              <a:ea typeface="Nunito"/>
              <a:cs typeface="Nunito"/>
              <a:sym typeface="Nunito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Nunito"/>
              <a:buChar char="●"/>
            </a:pPr>
            <a:r>
              <a:rPr lang="en" sz="1100">
                <a:latin typeface="Nunito"/>
                <a:ea typeface="Nunito"/>
                <a:cs typeface="Nunito"/>
                <a:sym typeface="Nunito"/>
              </a:rPr>
              <a:t>Seasonal Flu &amp; H1N1 Vaccine Target Labels</a:t>
            </a:r>
            <a:endParaRPr sz="1100">
              <a:latin typeface="Nunito"/>
              <a:ea typeface="Nunito"/>
              <a:cs typeface="Nunito"/>
              <a:sym typeface="Nuni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Nunito"/>
              <a:ea typeface="Nunito"/>
              <a:cs typeface="Nunito"/>
              <a:sym typeface="Nuni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Nunito"/>
              <a:ea typeface="Nunito"/>
              <a:cs typeface="Nunito"/>
              <a:sym typeface="Nunito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Nunito"/>
              <a:buChar char="●"/>
            </a:pPr>
            <a:r>
              <a:rPr lang="en" sz="1100">
                <a:latin typeface="Nunito"/>
                <a:ea typeface="Nunito"/>
                <a:cs typeface="Nunito"/>
                <a:sym typeface="Nunito"/>
              </a:rPr>
              <a:t>Data Wrangling</a:t>
            </a:r>
            <a:endParaRPr sz="1100">
              <a:latin typeface="Nunito"/>
              <a:ea typeface="Nunito"/>
              <a:cs typeface="Nunito"/>
              <a:sym typeface="Nunito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Font typeface="Nunito"/>
              <a:buChar char="○"/>
            </a:pPr>
            <a:r>
              <a:rPr lang="en" sz="1100">
                <a:latin typeface="Nunito"/>
                <a:ea typeface="Nunito"/>
                <a:cs typeface="Nunito"/>
                <a:sym typeface="Nunito"/>
              </a:rPr>
              <a:t>Eliminated Arbitrary Region, Industry &amp; Occupation Values</a:t>
            </a:r>
            <a:endParaRPr sz="1100">
              <a:latin typeface="Nunito"/>
              <a:ea typeface="Nunito"/>
              <a:cs typeface="Nunito"/>
              <a:sym typeface="Nunito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Font typeface="Nunito"/>
              <a:buChar char="○"/>
            </a:pPr>
            <a:r>
              <a:rPr lang="en" sz="1100">
                <a:latin typeface="Nunito"/>
                <a:ea typeface="Nunito"/>
                <a:cs typeface="Nunito"/>
                <a:sym typeface="Nunito"/>
              </a:rPr>
              <a:t>Assigned Categorical Value to Invalid Entries</a:t>
            </a:r>
            <a:endParaRPr sz="110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11" name="Google Shape;31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32200" y="1785550"/>
            <a:ext cx="1516950" cy="10671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20"/>
              <a:t>Initial </a:t>
            </a:r>
            <a:r>
              <a:rPr lang="en" sz="2820"/>
              <a:t>Analysis</a:t>
            </a:r>
            <a:endParaRPr sz="2820"/>
          </a:p>
        </p:txBody>
      </p:sp>
      <p:sp>
        <p:nvSpPr>
          <p:cNvPr id="317" name="Google Shape;317;p18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Imbalanced</a:t>
            </a:r>
            <a:r>
              <a:rPr lang="en"/>
              <a:t> Data for H1N1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18" name="Google Shape;31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5000" y="505225"/>
            <a:ext cx="3215125" cy="4013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19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1395"/>
              <a:buFont typeface="Arial"/>
              <a:buNone/>
            </a:pPr>
            <a:r>
              <a:rPr lang="en" sz="3153"/>
              <a:t>Initial Analysis Continued</a:t>
            </a:r>
            <a:endParaRPr sz="3153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19"/>
          <p:cNvSpPr txBox="1"/>
          <p:nvPr>
            <p:ph idx="1" type="body"/>
          </p:nvPr>
        </p:nvSpPr>
        <p:spPr>
          <a:xfrm>
            <a:off x="1303800" y="13804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Feature Correlation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Positive &amp; Negative</a:t>
            </a:r>
            <a:endParaRPr/>
          </a:p>
        </p:txBody>
      </p:sp>
      <p:pic>
        <p:nvPicPr>
          <p:cNvPr id="325" name="Google Shape;32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" y="2131150"/>
            <a:ext cx="4411975" cy="293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13725" y="2131150"/>
            <a:ext cx="4354075" cy="2902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20"/>
          <p:cNvSpPr txBox="1"/>
          <p:nvPr>
            <p:ph type="title"/>
          </p:nvPr>
        </p:nvSpPr>
        <p:spPr>
          <a:xfrm>
            <a:off x="311700" y="4784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Modeling Analysis</a:t>
            </a:r>
            <a:endParaRPr/>
          </a:p>
        </p:txBody>
      </p:sp>
      <p:sp>
        <p:nvSpPr>
          <p:cNvPr id="332" name="Google Shape;332;p20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Imbalanced</a:t>
            </a:r>
            <a:r>
              <a:rPr lang="en"/>
              <a:t> Data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SMOTE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Classification Algorithm</a:t>
            </a:r>
            <a:endParaRPr/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Grid Search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33" name="Google Shape;33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1775" y="2127925"/>
            <a:ext cx="3598326" cy="1959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21"/>
          <p:cNvSpPr txBox="1"/>
          <p:nvPr>
            <p:ph idx="1" type="body"/>
          </p:nvPr>
        </p:nvSpPr>
        <p:spPr>
          <a:xfrm>
            <a:off x="1303800" y="15328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Random Forest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Naive Bayes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" u="sng"/>
              <a:t>XGBoost</a:t>
            </a:r>
            <a:endParaRPr b="1" u="sng"/>
          </a:p>
        </p:txBody>
      </p:sp>
      <p:pic>
        <p:nvPicPr>
          <p:cNvPr id="339" name="Google Shape;33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963" y="2588500"/>
            <a:ext cx="3405925" cy="229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62712" y="2575550"/>
            <a:ext cx="3516989" cy="229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51400" y="3002850"/>
            <a:ext cx="2250700" cy="2017750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21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Modeling Analysis </a:t>
            </a:r>
            <a:r>
              <a:rPr lang="en"/>
              <a:t>Continued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